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3" r:id="rId14"/>
    <p:sldId id="269" r:id="rId15"/>
    <p:sldId id="270" r:id="rId16"/>
    <p:sldId id="271" r:id="rId17"/>
    <p:sldId id="272" r:id="rId18"/>
    <p:sldId id="274" r:id="rId19"/>
    <p:sldId id="275" r:id="rId20"/>
    <p:sldId id="276" r:id="rId21"/>
    <p:sldId id="282" r:id="rId22"/>
    <p:sldId id="283" r:id="rId23"/>
    <p:sldId id="284" r:id="rId24"/>
    <p:sldId id="277" r:id="rId25"/>
    <p:sldId id="285" r:id="rId26"/>
    <p:sldId id="278" r:id="rId27"/>
    <p:sldId id="286" r:id="rId28"/>
    <p:sldId id="287" r:id="rId29"/>
    <p:sldId id="288" r:id="rId30"/>
    <p:sldId id="289" r:id="rId31"/>
    <p:sldId id="279" r:id="rId32"/>
    <p:sldId id="290" r:id="rId33"/>
    <p:sldId id="280" r:id="rId34"/>
    <p:sldId id="291" r:id="rId35"/>
    <p:sldId id="292" r:id="rId36"/>
    <p:sldId id="294" r:id="rId37"/>
    <p:sldId id="293" r:id="rId38"/>
    <p:sldId id="295" r:id="rId39"/>
    <p:sldId id="296" r:id="rId40"/>
    <p:sldId id="297" r:id="rId41"/>
    <p:sldId id="298" r:id="rId42"/>
    <p:sldId id="28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CAB61-CAF0-4406-8C69-FA0A1A119F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125696-F9FF-485E-AE33-415D428794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C9617F-1E0B-4BA6-A208-137AC82E270A}"/>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5" name="Footer Placeholder 4">
            <a:extLst>
              <a:ext uri="{FF2B5EF4-FFF2-40B4-BE49-F238E27FC236}">
                <a16:creationId xmlns:a16="http://schemas.microsoft.com/office/drawing/2014/main" id="{2043AAE1-A605-451E-8A2A-2C27B3F43D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98B4E2-0961-4B02-89BF-99F3D024DBFB}"/>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149333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3C3B-CB62-44D1-AA5F-55DCA567CE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3DF660-9320-4DAC-BA88-633D46797F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088E54-8EFC-44C4-A496-7C0934F6FAC9}"/>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5" name="Footer Placeholder 4">
            <a:extLst>
              <a:ext uri="{FF2B5EF4-FFF2-40B4-BE49-F238E27FC236}">
                <a16:creationId xmlns:a16="http://schemas.microsoft.com/office/drawing/2014/main" id="{DB846D2E-3EBF-4AD6-87CF-038A55D84B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C8C549-2405-4ADD-AF50-806BD1C746DA}"/>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984473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BE36D9-305E-4536-A14F-6589E2E360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3D35F7-458B-4FF9-BDD2-C19FA4A5D4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6B7CEF-8E2A-489F-9781-5BB24EF08E01}"/>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5" name="Footer Placeholder 4">
            <a:extLst>
              <a:ext uri="{FF2B5EF4-FFF2-40B4-BE49-F238E27FC236}">
                <a16:creationId xmlns:a16="http://schemas.microsoft.com/office/drawing/2014/main" id="{0FBE8816-C012-4855-BDF3-7DEF3502E6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A50073-7F6C-46EA-86B1-8C9C81DDE0F3}"/>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418855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A16A-35B8-4E1E-A4EF-9BBA6123EE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AE8675-DBAF-40F6-BDB6-94CFA1EFAA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5D3022-1E48-4802-90B8-B4554BBEE825}"/>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5" name="Footer Placeholder 4">
            <a:extLst>
              <a:ext uri="{FF2B5EF4-FFF2-40B4-BE49-F238E27FC236}">
                <a16:creationId xmlns:a16="http://schemas.microsoft.com/office/drawing/2014/main" id="{D2D7F62E-F0E7-4A64-873B-238B280974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CE7ED1-4F01-4B8A-A590-583F4190D136}"/>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4113109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A85C-DF5A-4C97-A415-D7E55F2D5D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F02E6B-4CCE-4E25-A1F0-11A1392979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CC50E2-3DD7-4744-BEAE-D7AB40A708DE}"/>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5" name="Footer Placeholder 4">
            <a:extLst>
              <a:ext uri="{FF2B5EF4-FFF2-40B4-BE49-F238E27FC236}">
                <a16:creationId xmlns:a16="http://schemas.microsoft.com/office/drawing/2014/main" id="{7224CDF6-2236-4BD7-85F4-1ACFC93C09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5F9309-F007-4F55-A109-9467969CA3D4}"/>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2279457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92C2A-882F-4FEA-84CB-C8083E6F75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7FB265-983C-4B58-8F6F-F4F9BA7170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108C429-278B-4B2A-BD73-7D6F5A7400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85ABB1-3830-479D-9945-FA6F6A8684EB}"/>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6" name="Footer Placeholder 5">
            <a:extLst>
              <a:ext uri="{FF2B5EF4-FFF2-40B4-BE49-F238E27FC236}">
                <a16:creationId xmlns:a16="http://schemas.microsoft.com/office/drawing/2014/main" id="{C5733E31-C43F-4395-8231-495E30B145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FB2808-088B-42E5-8B83-667060FCE2B2}"/>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2753985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46F2-8751-4475-BA8D-F9846BBDF3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F3F0E2-8F52-4A15-99F3-0C0ABC28B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6ED2DC-BC7E-4870-9739-8B67607E1A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8F679B-A3CE-4A2A-A285-4C35132656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8AA510-B699-4E0C-9BDA-6A15A59F8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4D4D16-591C-4E86-ABCB-72597EEC50D3}"/>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8" name="Footer Placeholder 7">
            <a:extLst>
              <a:ext uri="{FF2B5EF4-FFF2-40B4-BE49-F238E27FC236}">
                <a16:creationId xmlns:a16="http://schemas.microsoft.com/office/drawing/2014/main" id="{B4669593-E3C8-4310-A059-34144BD4577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7A65923-CE2E-44CD-84EE-7A1DA5CB54F5}"/>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1771960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3F88-1123-4DEC-AAEE-60AB49EC35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96BDAD-02C1-4653-AC53-991B31907523}"/>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4" name="Footer Placeholder 3">
            <a:extLst>
              <a:ext uri="{FF2B5EF4-FFF2-40B4-BE49-F238E27FC236}">
                <a16:creationId xmlns:a16="http://schemas.microsoft.com/office/drawing/2014/main" id="{1A88058A-030F-4426-B4FF-CEE3B55ABA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AB7E45-95BE-4426-8DE4-F94A62C63236}"/>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2427803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E32B48-A98B-414D-9C74-C030CAA22CB2}"/>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3" name="Footer Placeholder 2">
            <a:extLst>
              <a:ext uri="{FF2B5EF4-FFF2-40B4-BE49-F238E27FC236}">
                <a16:creationId xmlns:a16="http://schemas.microsoft.com/office/drawing/2014/main" id="{1E7A0FA7-9BBA-4F42-8992-2ACB04A92AC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D867E6-416F-4D49-873C-792EB4FC65B6}"/>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1021436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C7DE-AD01-42BB-8648-7008C34D0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8DCF2F-AEF0-49CD-8E84-6B15F4485B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7795A4-7B42-4EF9-894D-A75E4480A1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DDD8F5-4AC3-4ADA-8572-9128EC6E2C6A}"/>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6" name="Footer Placeholder 5">
            <a:extLst>
              <a:ext uri="{FF2B5EF4-FFF2-40B4-BE49-F238E27FC236}">
                <a16:creationId xmlns:a16="http://schemas.microsoft.com/office/drawing/2014/main" id="{0E281FCE-95E1-4BF3-A68F-943AA23D3E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657CD6-0A08-4D82-AC9D-E6F95A3E5946}"/>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2179719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1BA01-EC67-439D-B6B8-EB9821E94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9F0583-D6E0-490B-9EF2-EA0DFBA3DA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F16CD2F-8B28-498F-A33F-DDBD197C54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5289A-F13E-440D-8F5C-6A726884084B}"/>
              </a:ext>
            </a:extLst>
          </p:cNvPr>
          <p:cNvSpPr>
            <a:spLocks noGrp="1"/>
          </p:cNvSpPr>
          <p:nvPr>
            <p:ph type="dt" sz="half" idx="10"/>
          </p:nvPr>
        </p:nvSpPr>
        <p:spPr/>
        <p:txBody>
          <a:bodyPr/>
          <a:lstStyle/>
          <a:p>
            <a:fld id="{5EEDA0C3-0C4B-4246-9577-5B8A46FEBA03}" type="datetimeFigureOut">
              <a:rPr lang="en-IN" smtClean="0"/>
              <a:t>02-10-2021</a:t>
            </a:fld>
            <a:endParaRPr lang="en-IN"/>
          </a:p>
        </p:txBody>
      </p:sp>
      <p:sp>
        <p:nvSpPr>
          <p:cNvPr id="6" name="Footer Placeholder 5">
            <a:extLst>
              <a:ext uri="{FF2B5EF4-FFF2-40B4-BE49-F238E27FC236}">
                <a16:creationId xmlns:a16="http://schemas.microsoft.com/office/drawing/2014/main" id="{F0C908B0-F6EC-43D7-9F61-8AE034F554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6712BF-86BC-4616-987A-E35F5496EDBA}"/>
              </a:ext>
            </a:extLst>
          </p:cNvPr>
          <p:cNvSpPr>
            <a:spLocks noGrp="1"/>
          </p:cNvSpPr>
          <p:nvPr>
            <p:ph type="sldNum" sz="quarter" idx="12"/>
          </p:nvPr>
        </p:nvSpPr>
        <p:spPr/>
        <p:txBody>
          <a:bodyPr/>
          <a:lstStyle/>
          <a:p>
            <a:fld id="{CD409865-AB60-41E0-9470-CD8D32EE90A4}" type="slidenum">
              <a:rPr lang="en-IN" smtClean="0"/>
              <a:t>‹#›</a:t>
            </a:fld>
            <a:endParaRPr lang="en-IN"/>
          </a:p>
        </p:txBody>
      </p:sp>
    </p:spTree>
    <p:extLst>
      <p:ext uri="{BB962C8B-B14F-4D97-AF65-F5344CB8AC3E}">
        <p14:creationId xmlns:p14="http://schemas.microsoft.com/office/powerpoint/2010/main" val="259775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A416-50C1-4ABF-8034-F357470114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7AD0D5-8C14-412B-9783-4F551BE0F1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457E4F-0412-4426-AC63-920A320E8E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DA0C3-0C4B-4246-9577-5B8A46FEBA03}" type="datetimeFigureOut">
              <a:rPr lang="en-IN" smtClean="0"/>
              <a:t>02-10-2021</a:t>
            </a:fld>
            <a:endParaRPr lang="en-IN"/>
          </a:p>
        </p:txBody>
      </p:sp>
      <p:sp>
        <p:nvSpPr>
          <p:cNvPr id="5" name="Footer Placeholder 4">
            <a:extLst>
              <a:ext uri="{FF2B5EF4-FFF2-40B4-BE49-F238E27FC236}">
                <a16:creationId xmlns:a16="http://schemas.microsoft.com/office/drawing/2014/main" id="{775F36CD-929A-4311-8E38-254AE79FAA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BCA19E-A133-481C-A84A-59489CDAB5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09865-AB60-41E0-9470-CD8D32EE90A4}" type="slidenum">
              <a:rPr lang="en-IN" smtClean="0"/>
              <a:t>‹#›</a:t>
            </a:fld>
            <a:endParaRPr lang="en-IN"/>
          </a:p>
        </p:txBody>
      </p:sp>
    </p:spTree>
    <p:extLst>
      <p:ext uri="{BB962C8B-B14F-4D97-AF65-F5344CB8AC3E}">
        <p14:creationId xmlns:p14="http://schemas.microsoft.com/office/powerpoint/2010/main" val="1034392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E86D-2678-4E15-B41A-DAD10E661F09}"/>
              </a:ext>
            </a:extLst>
          </p:cNvPr>
          <p:cNvSpPr>
            <a:spLocks noGrp="1"/>
          </p:cNvSpPr>
          <p:nvPr>
            <p:ph type="ctrTitle"/>
          </p:nvPr>
        </p:nvSpPr>
        <p:spPr/>
        <p:txBody>
          <a:bodyPr/>
          <a:lstStyle/>
          <a:p>
            <a:r>
              <a:rPr lang="en-US" dirty="0"/>
              <a:t>Fuzzy vs Crisp</a:t>
            </a:r>
            <a:endParaRPr lang="en-IN" dirty="0"/>
          </a:p>
        </p:txBody>
      </p:sp>
    </p:spTree>
    <p:extLst>
      <p:ext uri="{BB962C8B-B14F-4D97-AF65-F5344CB8AC3E}">
        <p14:creationId xmlns:p14="http://schemas.microsoft.com/office/powerpoint/2010/main" val="225472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9BE0C9-36C1-4C2F-A697-D484E763B7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6325" y="600074"/>
            <a:ext cx="10048875" cy="5934075"/>
          </a:xfrm>
        </p:spPr>
      </p:pic>
    </p:spTree>
    <p:extLst>
      <p:ext uri="{BB962C8B-B14F-4D97-AF65-F5344CB8AC3E}">
        <p14:creationId xmlns:p14="http://schemas.microsoft.com/office/powerpoint/2010/main" val="211595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289F5D-D266-4ECC-A441-BB88C009B9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650" y="390524"/>
            <a:ext cx="9639300" cy="6105525"/>
          </a:xfrm>
        </p:spPr>
      </p:pic>
    </p:spTree>
    <p:extLst>
      <p:ext uri="{BB962C8B-B14F-4D97-AF65-F5344CB8AC3E}">
        <p14:creationId xmlns:p14="http://schemas.microsoft.com/office/powerpoint/2010/main" val="2498979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A0A8D6-015C-4F53-891D-EEA6831E70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300" y="740568"/>
            <a:ext cx="8629650" cy="5603082"/>
          </a:xfrm>
        </p:spPr>
      </p:pic>
    </p:spTree>
    <p:extLst>
      <p:ext uri="{BB962C8B-B14F-4D97-AF65-F5344CB8AC3E}">
        <p14:creationId xmlns:p14="http://schemas.microsoft.com/office/powerpoint/2010/main" val="345295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27783-19B0-4EC0-A623-29C52A140A4E}"/>
              </a:ext>
            </a:extLst>
          </p:cNvPr>
          <p:cNvSpPr>
            <a:spLocks noGrp="1"/>
          </p:cNvSpPr>
          <p:nvPr>
            <p:ph type="title"/>
          </p:nvPr>
        </p:nvSpPr>
        <p:spPr>
          <a:xfrm>
            <a:off x="1676400" y="2174875"/>
            <a:ext cx="10515600" cy="1325563"/>
          </a:xfrm>
        </p:spPr>
        <p:txBody>
          <a:bodyPr/>
          <a:lstStyle/>
          <a:p>
            <a:r>
              <a:rPr lang="en-US" dirty="0"/>
              <a:t>Fuzzy Set Operation </a:t>
            </a:r>
            <a:r>
              <a:rPr lang="en-IN" dirty="0"/>
              <a:t>Examples</a:t>
            </a:r>
            <a:br>
              <a:rPr lang="en-IN" dirty="0"/>
            </a:br>
            <a:endParaRPr lang="en-IN" dirty="0"/>
          </a:p>
        </p:txBody>
      </p:sp>
    </p:spTree>
    <p:extLst>
      <p:ext uri="{BB962C8B-B14F-4D97-AF65-F5344CB8AC3E}">
        <p14:creationId xmlns:p14="http://schemas.microsoft.com/office/powerpoint/2010/main" val="3474462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ED96-388F-4BC0-8DBA-BB1576FFB62C}"/>
              </a:ext>
            </a:extLst>
          </p:cNvPr>
          <p:cNvSpPr>
            <a:spLocks noGrp="1"/>
          </p:cNvSpPr>
          <p:nvPr>
            <p:ph type="title"/>
          </p:nvPr>
        </p:nvSpPr>
        <p:spPr/>
        <p:txBody>
          <a:bodyPr/>
          <a:lstStyle/>
          <a:p>
            <a:br>
              <a:rPr lang="en-US" dirty="0"/>
            </a:br>
            <a:endParaRPr lang="en-IN" dirty="0"/>
          </a:p>
        </p:txBody>
      </p:sp>
      <p:sp>
        <p:nvSpPr>
          <p:cNvPr id="3" name="Content Placeholder 2">
            <a:extLst>
              <a:ext uri="{FF2B5EF4-FFF2-40B4-BE49-F238E27FC236}">
                <a16:creationId xmlns:a16="http://schemas.microsoft.com/office/drawing/2014/main" id="{7F5F522C-9BCE-49F2-B265-08157166D1E1}"/>
              </a:ext>
            </a:extLst>
          </p:cNvPr>
          <p:cNvSpPr>
            <a:spLocks noGrp="1"/>
          </p:cNvSpPr>
          <p:nvPr>
            <p:ph idx="1"/>
          </p:nvPr>
        </p:nvSpPr>
        <p:spPr/>
        <p:txBody>
          <a:bodyPr>
            <a:normAutofit/>
          </a:bodyPr>
          <a:lstStyle/>
          <a:p>
            <a:pPr marL="457200" lvl="1" indent="0">
              <a:buNone/>
            </a:pPr>
            <a:r>
              <a:rPr lang="en-US" sz="3200" dirty="0"/>
              <a:t>Given X to be the universe of discourse and Ã and to Ḃ be fuzzy sets with µA (x) and µB (x) are their respective membership function, the fuzzy set operations are as follows: </a:t>
            </a:r>
          </a:p>
          <a:p>
            <a:pPr lvl="2"/>
            <a:r>
              <a:rPr lang="en-US" sz="2800" dirty="0"/>
              <a:t>Union: µA U B(x) = max (µA (x), µB (x)) </a:t>
            </a:r>
          </a:p>
          <a:p>
            <a:pPr lvl="2"/>
            <a:r>
              <a:rPr lang="en-US" sz="2800" dirty="0"/>
              <a:t>Intersection: µA ∩ B(x) = min (µA (x), µB (x)) </a:t>
            </a:r>
          </a:p>
          <a:p>
            <a:pPr lvl="2"/>
            <a:r>
              <a:rPr lang="en-US" sz="2800" dirty="0"/>
              <a:t>Complement: µA (x) =1- µA (x) </a:t>
            </a:r>
            <a:endParaRPr lang="en-IN" sz="2800" dirty="0"/>
          </a:p>
        </p:txBody>
      </p:sp>
    </p:spTree>
    <p:extLst>
      <p:ext uri="{BB962C8B-B14F-4D97-AF65-F5344CB8AC3E}">
        <p14:creationId xmlns:p14="http://schemas.microsoft.com/office/powerpoint/2010/main" val="600237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52068-8CA5-41D5-AE00-0C912371EA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F18F82-061E-4194-9A4F-906D17A2B0E6}"/>
              </a:ext>
            </a:extLst>
          </p:cNvPr>
          <p:cNvSpPr>
            <a:spLocks noGrp="1"/>
          </p:cNvSpPr>
          <p:nvPr>
            <p:ph idx="1"/>
          </p:nvPr>
        </p:nvSpPr>
        <p:spPr/>
        <p:txBody>
          <a:bodyPr/>
          <a:lstStyle/>
          <a:p>
            <a:r>
              <a:rPr lang="en-US" dirty="0"/>
              <a:t>Example: </a:t>
            </a:r>
          </a:p>
          <a:p>
            <a:r>
              <a:rPr lang="en-US" dirty="0"/>
              <a:t>A = {(x1 ,0.5),(x2 ,0.7),(x3 ,0)} </a:t>
            </a:r>
          </a:p>
          <a:p>
            <a:r>
              <a:rPr lang="en-US" dirty="0"/>
              <a:t>B = {(x1 ,0.8),(x2 ,0.2),(x3 ,1)} </a:t>
            </a:r>
          </a:p>
          <a:p>
            <a:pPr lvl="1"/>
            <a:r>
              <a:rPr lang="en-US" dirty="0"/>
              <a:t>Union: A U B = {(x1 ,0.8),(x2 ,0.7),(x3 ,1)} </a:t>
            </a:r>
          </a:p>
          <a:p>
            <a:pPr marL="457200" lvl="1" indent="0">
              <a:buNone/>
            </a:pPr>
            <a:r>
              <a:rPr lang="en-US" dirty="0"/>
              <a:t>Because µA U B(x1 ) = max (µA (x1 ), µB (x1 )) </a:t>
            </a:r>
          </a:p>
          <a:p>
            <a:pPr marL="457200" lvl="1" indent="0">
              <a:buNone/>
            </a:pPr>
            <a:r>
              <a:rPr lang="en-US" dirty="0"/>
              <a:t>                                    = max(0.5,0.8) </a:t>
            </a:r>
          </a:p>
          <a:p>
            <a:pPr marL="457200" lvl="1" indent="0">
              <a:buNone/>
            </a:pPr>
            <a:r>
              <a:rPr lang="en-US" dirty="0"/>
              <a:t>                                   = 0.8 </a:t>
            </a:r>
          </a:p>
          <a:p>
            <a:pPr marL="457200" lvl="1" indent="0">
              <a:buNone/>
            </a:pPr>
            <a:r>
              <a:rPr lang="en-US" dirty="0"/>
              <a:t>                                     µA U B(x2 ) = 0.7 and µA U B(x3 ) = 1 </a:t>
            </a:r>
            <a:endParaRPr lang="en-IN" dirty="0"/>
          </a:p>
        </p:txBody>
      </p:sp>
    </p:spTree>
    <p:extLst>
      <p:ext uri="{BB962C8B-B14F-4D97-AF65-F5344CB8AC3E}">
        <p14:creationId xmlns:p14="http://schemas.microsoft.com/office/powerpoint/2010/main" val="2081238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EACF-9B05-4218-9AF5-542BF91771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4FA592-C027-44D2-9ADF-5C7AFD33AE4B}"/>
              </a:ext>
            </a:extLst>
          </p:cNvPr>
          <p:cNvSpPr>
            <a:spLocks noGrp="1"/>
          </p:cNvSpPr>
          <p:nvPr>
            <p:ph idx="1"/>
          </p:nvPr>
        </p:nvSpPr>
        <p:spPr/>
        <p:txBody>
          <a:bodyPr/>
          <a:lstStyle/>
          <a:p>
            <a:r>
              <a:rPr lang="en-US" dirty="0"/>
              <a:t>Example: </a:t>
            </a:r>
          </a:p>
          <a:p>
            <a:r>
              <a:rPr lang="en-US" dirty="0"/>
              <a:t>A = {(x1 ,0.5),(x2 ,0.7),(x3 ,0)} </a:t>
            </a:r>
          </a:p>
          <a:p>
            <a:r>
              <a:rPr lang="en-US" dirty="0"/>
              <a:t>B = {(x1 ,0.8),(x2 ,0.2),(x3 ,1)}</a:t>
            </a:r>
          </a:p>
          <a:p>
            <a:pPr lvl="1"/>
            <a:r>
              <a:rPr lang="en-US" dirty="0"/>
              <a:t> Intersection: A ∩ B = {(x1 ,0.5),(x2 ,0.2),(x3 ,0)} </a:t>
            </a:r>
          </a:p>
          <a:p>
            <a:pPr marL="457200" lvl="1" indent="0">
              <a:buNone/>
            </a:pPr>
            <a:r>
              <a:rPr lang="en-US" dirty="0"/>
              <a:t>Because µA ∩ B(x1 ) = min (µA (x1 ), µB (x1 )) </a:t>
            </a:r>
          </a:p>
          <a:p>
            <a:pPr marL="457200" lvl="1" indent="0">
              <a:buNone/>
            </a:pPr>
            <a:r>
              <a:rPr lang="en-US" dirty="0"/>
              <a:t>			     = max(0.5,0.8) </a:t>
            </a:r>
          </a:p>
          <a:p>
            <a:pPr marL="457200" lvl="1" indent="0">
              <a:buNone/>
            </a:pPr>
            <a:r>
              <a:rPr lang="en-US" dirty="0"/>
              <a:t>                                      = 0.5</a:t>
            </a:r>
          </a:p>
          <a:p>
            <a:pPr marL="457200" lvl="1" indent="0">
              <a:buNone/>
            </a:pPr>
            <a:r>
              <a:rPr lang="en-US" dirty="0"/>
              <a:t>                                        µA ∩ B(x2 ) = 0.2 and µA ∩ B(x3 ) = 0 </a:t>
            </a:r>
            <a:endParaRPr lang="en-IN" dirty="0"/>
          </a:p>
        </p:txBody>
      </p:sp>
    </p:spTree>
    <p:extLst>
      <p:ext uri="{BB962C8B-B14F-4D97-AF65-F5344CB8AC3E}">
        <p14:creationId xmlns:p14="http://schemas.microsoft.com/office/powerpoint/2010/main" val="906193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2B87-5950-42C5-9741-6CFF062C7F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D71CBE-5706-44AA-A931-72DFB82A2D70}"/>
              </a:ext>
            </a:extLst>
          </p:cNvPr>
          <p:cNvSpPr>
            <a:spLocks noGrp="1"/>
          </p:cNvSpPr>
          <p:nvPr>
            <p:ph idx="1"/>
          </p:nvPr>
        </p:nvSpPr>
        <p:spPr/>
        <p:txBody>
          <a:bodyPr/>
          <a:lstStyle/>
          <a:p>
            <a:r>
              <a:rPr lang="en-US" dirty="0"/>
              <a:t>Example: </a:t>
            </a:r>
          </a:p>
          <a:p>
            <a:r>
              <a:rPr lang="en-US" dirty="0"/>
              <a:t>A = {(x1 ,0.5),(x2 ,0.7),(x3 ,0)} </a:t>
            </a:r>
          </a:p>
          <a:p>
            <a:r>
              <a:rPr lang="en-US" dirty="0"/>
              <a:t>Complement: A c = {(x1 ,0.5),(x2 ,0.3),(x3 ,1)}</a:t>
            </a:r>
          </a:p>
          <a:p>
            <a:pPr marL="0" indent="0">
              <a:buNone/>
            </a:pPr>
            <a:r>
              <a:rPr lang="en-US" dirty="0"/>
              <a:t>                          Because µA (x1 ) =1- µA (x1 ) </a:t>
            </a:r>
          </a:p>
          <a:p>
            <a:pPr marL="0" indent="0">
              <a:buNone/>
            </a:pPr>
            <a:r>
              <a:rPr lang="en-US" dirty="0"/>
              <a:t>                                                         = 1 – 0.5 </a:t>
            </a:r>
          </a:p>
          <a:p>
            <a:pPr marL="0" indent="0">
              <a:buNone/>
            </a:pPr>
            <a:r>
              <a:rPr lang="en-US" dirty="0"/>
              <a:t>                                                          = 0.5 </a:t>
            </a:r>
          </a:p>
          <a:p>
            <a:pPr marL="0" indent="0">
              <a:buNone/>
            </a:pPr>
            <a:r>
              <a:rPr lang="en-US" dirty="0"/>
              <a:t>                                                 µA (x2 ) = 0.3 and µA (x3 ) = 1 </a:t>
            </a:r>
            <a:endParaRPr lang="en-IN" dirty="0"/>
          </a:p>
        </p:txBody>
      </p:sp>
    </p:spTree>
    <p:extLst>
      <p:ext uri="{BB962C8B-B14F-4D97-AF65-F5344CB8AC3E}">
        <p14:creationId xmlns:p14="http://schemas.microsoft.com/office/powerpoint/2010/main" val="3677993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20D6-004D-4388-B608-979859F13FC2}"/>
              </a:ext>
            </a:extLst>
          </p:cNvPr>
          <p:cNvSpPr>
            <a:spLocks noGrp="1"/>
          </p:cNvSpPr>
          <p:nvPr>
            <p:ph type="title"/>
          </p:nvPr>
        </p:nvSpPr>
        <p:spPr>
          <a:xfrm>
            <a:off x="4110037" y="436562"/>
            <a:ext cx="3971925" cy="1325563"/>
          </a:xfrm>
        </p:spPr>
        <p:txBody>
          <a:bodyPr/>
          <a:lstStyle/>
          <a:p>
            <a:r>
              <a:rPr lang="en-IN" dirty="0"/>
              <a:t>Fuzzy Logic</a:t>
            </a:r>
          </a:p>
        </p:txBody>
      </p:sp>
      <p:sp>
        <p:nvSpPr>
          <p:cNvPr id="4" name="TextBox 3">
            <a:extLst>
              <a:ext uri="{FF2B5EF4-FFF2-40B4-BE49-F238E27FC236}">
                <a16:creationId xmlns:a16="http://schemas.microsoft.com/office/drawing/2014/main" id="{01071987-7460-44C8-B67D-F9A909C155B3}"/>
              </a:ext>
            </a:extLst>
          </p:cNvPr>
          <p:cNvSpPr txBox="1"/>
          <p:nvPr/>
        </p:nvSpPr>
        <p:spPr>
          <a:xfrm>
            <a:off x="1231105" y="2459504"/>
            <a:ext cx="9503569" cy="1938992"/>
          </a:xfrm>
          <a:prstGeom prst="rect">
            <a:avLst/>
          </a:prstGeom>
          <a:noFill/>
        </p:spPr>
        <p:txBody>
          <a:bodyPr wrap="square">
            <a:spAutoFit/>
          </a:bodyPr>
          <a:lstStyle/>
          <a:p>
            <a:r>
              <a:rPr lang="en-US" sz="2400" dirty="0"/>
              <a:t>In crisp logic, the truth values acquired by propositions or predicates are 2-valued, namely True, False which may be treated numerically equivalent to (0, 1). However, in fuzzy logic, truth values are multivalued such as absolutely true, partly true, absolutely false, very true, and so on and are numerically equivalent to (0-1).</a:t>
            </a:r>
            <a:endParaRPr lang="en-IN" sz="2400" dirty="0"/>
          </a:p>
        </p:txBody>
      </p:sp>
    </p:spTree>
    <p:extLst>
      <p:ext uri="{BB962C8B-B14F-4D97-AF65-F5344CB8AC3E}">
        <p14:creationId xmlns:p14="http://schemas.microsoft.com/office/powerpoint/2010/main" val="82801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E4E6-95D4-4A03-9323-398AF52FA21A}"/>
              </a:ext>
            </a:extLst>
          </p:cNvPr>
          <p:cNvSpPr>
            <a:spLocks noGrp="1"/>
          </p:cNvSpPr>
          <p:nvPr>
            <p:ph type="title"/>
          </p:nvPr>
        </p:nvSpPr>
        <p:spPr/>
        <p:txBody>
          <a:bodyPr/>
          <a:lstStyle/>
          <a:p>
            <a:r>
              <a:rPr lang="en-IN" dirty="0"/>
              <a:t>Fuzzy Propositions</a:t>
            </a:r>
          </a:p>
        </p:txBody>
      </p:sp>
      <p:sp>
        <p:nvSpPr>
          <p:cNvPr id="3" name="Content Placeholder 2">
            <a:extLst>
              <a:ext uri="{FF2B5EF4-FFF2-40B4-BE49-F238E27FC236}">
                <a16:creationId xmlns:a16="http://schemas.microsoft.com/office/drawing/2014/main" id="{18F7AE22-88F0-47EB-933D-1C58F8990BFE}"/>
              </a:ext>
            </a:extLst>
          </p:cNvPr>
          <p:cNvSpPr>
            <a:spLocks noGrp="1"/>
          </p:cNvSpPr>
          <p:nvPr>
            <p:ph idx="1"/>
          </p:nvPr>
        </p:nvSpPr>
        <p:spPr/>
        <p:txBody>
          <a:bodyPr>
            <a:normAutofit fontScale="92500"/>
          </a:bodyPr>
          <a:lstStyle/>
          <a:p>
            <a:r>
              <a:rPr lang="en-US" dirty="0"/>
              <a:t>A fuzzy proposition is a statement which acquires a fuzzy truth value. Thus, given P’ to be a fuzzy proposition, T(P’) represents the truth value (0-1) attached to P. In its simplest form m, fuzzy propositions are associated with fuzzy sets. The fuzzy membership value associated with the fuzzy set A’ for P’ is treated as the fuzzy truth value T(P’). </a:t>
            </a:r>
          </a:p>
          <a:p>
            <a:r>
              <a:rPr lang="en-US" dirty="0"/>
              <a:t>T(P’) =</a:t>
            </a:r>
            <a:r>
              <a:rPr lang="en-US" dirty="0">
                <a:latin typeface="Microsoft GothicNeo" panose="020B0503020000020004" pitchFamily="34" charset="-127"/>
                <a:ea typeface="Microsoft GothicNeo" panose="020B0503020000020004" pitchFamily="34" charset="-127"/>
                <a:cs typeface="Microsoft GothicNeo" panose="020B0503020000020004" pitchFamily="34" charset="-127"/>
              </a:rPr>
              <a:t> </a:t>
            </a:r>
            <a:r>
              <a:rPr lang="el-GR" dirty="0">
                <a:latin typeface="Microsoft GothicNeo" panose="020B0500000101010101" pitchFamily="34" charset="-127"/>
                <a:ea typeface="Microsoft GothicNeo" panose="020B0500000101010101" pitchFamily="34" charset="-127"/>
                <a:cs typeface="Microsoft GothicNeo" panose="020B0500000101010101" pitchFamily="34" charset="-127"/>
              </a:rPr>
              <a:t>μ</a:t>
            </a:r>
            <a:r>
              <a:rPr lang="en-IN" baseline="-25000" dirty="0">
                <a:latin typeface="Microsoft GothicNeo" panose="020B0500000101010101" pitchFamily="34" charset="-127"/>
                <a:ea typeface="Microsoft GothicNeo" panose="020B0500000101010101" pitchFamily="34" charset="-127"/>
                <a:cs typeface="Microsoft GothicNeo" panose="020B0500000101010101" pitchFamily="34" charset="-127"/>
              </a:rPr>
              <a:t>A’</a:t>
            </a:r>
            <a:r>
              <a:rPr lang="en-IN" dirty="0">
                <a:latin typeface="Microsoft GothicNeo" panose="020B0500000101010101" pitchFamily="34" charset="-127"/>
                <a:ea typeface="Microsoft GothicNeo" panose="020B0500000101010101" pitchFamily="34" charset="-127"/>
                <a:cs typeface="Microsoft GothicNeo" panose="020B0500000101010101" pitchFamily="34" charset="-127"/>
              </a:rPr>
              <a:t>(x)        where 0 ≤</a:t>
            </a:r>
            <a:r>
              <a:rPr lang="el-GR" dirty="0">
                <a:latin typeface="Microsoft GothicNeo" panose="020B0500000101010101" pitchFamily="34" charset="-127"/>
                <a:ea typeface="Microsoft GothicNeo" panose="020B0500000101010101" pitchFamily="34" charset="-127"/>
                <a:cs typeface="Microsoft GothicNeo" panose="020B0500000101010101" pitchFamily="34" charset="-127"/>
              </a:rPr>
              <a:t> μ</a:t>
            </a:r>
            <a:r>
              <a:rPr lang="en-IN" baseline="-25000" dirty="0">
                <a:latin typeface="Microsoft GothicNeo" panose="020B0500000101010101" pitchFamily="34" charset="-127"/>
                <a:ea typeface="Microsoft GothicNeo" panose="020B0500000101010101" pitchFamily="34" charset="-127"/>
                <a:cs typeface="Microsoft GothicNeo" panose="020B0500000101010101" pitchFamily="34" charset="-127"/>
              </a:rPr>
              <a:t>A’ </a:t>
            </a:r>
            <a:r>
              <a:rPr lang="en-IN" dirty="0">
                <a:latin typeface="Microsoft GothicNeo" panose="020B0500000101010101" pitchFamily="34" charset="-127"/>
                <a:ea typeface="Microsoft GothicNeo" panose="020B0500000101010101" pitchFamily="34" charset="-127"/>
                <a:cs typeface="Microsoft GothicNeo" panose="020B0500000101010101" pitchFamily="34" charset="-127"/>
              </a:rPr>
              <a:t> (x) ≤1</a:t>
            </a:r>
          </a:p>
          <a:p>
            <a:pPr marL="0" indent="0">
              <a:buNone/>
            </a:pPr>
            <a:endParaRPr lang="en-IN" dirty="0">
              <a:latin typeface="Microsoft GothicNeo" panose="020B0500000101010101" pitchFamily="34" charset="-127"/>
              <a:ea typeface="Microsoft GothicNeo" panose="020B0500000101010101" pitchFamily="34" charset="-127"/>
              <a:cs typeface="Microsoft GothicNeo" panose="020B0500000101010101" pitchFamily="34" charset="-127"/>
            </a:endParaRPr>
          </a:p>
          <a:p>
            <a:pPr marL="0" indent="0">
              <a:buNone/>
            </a:pPr>
            <a:r>
              <a:rPr lang="en-IN" dirty="0"/>
              <a:t>P’: Ram is honest.</a:t>
            </a:r>
          </a:p>
          <a:p>
            <a:pPr marL="0" indent="0">
              <a:buNone/>
            </a:pPr>
            <a:r>
              <a:rPr lang="en-US" dirty="0"/>
              <a:t>T(P’) = 0.8, if P’ is partly true.</a:t>
            </a:r>
          </a:p>
          <a:p>
            <a:pPr marL="0" indent="0">
              <a:buNone/>
            </a:pPr>
            <a:r>
              <a:rPr lang="en-US" dirty="0"/>
              <a:t>T(P’) = 1, if P’ is absolutely true.</a:t>
            </a:r>
          </a:p>
          <a:p>
            <a:pPr marL="0" indent="0">
              <a:buNone/>
            </a:pPr>
            <a:endParaRPr lang="en-US" dirty="0"/>
          </a:p>
        </p:txBody>
      </p:sp>
    </p:spTree>
    <p:extLst>
      <p:ext uri="{BB962C8B-B14F-4D97-AF65-F5344CB8AC3E}">
        <p14:creationId xmlns:p14="http://schemas.microsoft.com/office/powerpoint/2010/main" val="2561270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FBFEB5-1E51-4B68-A9EA-EBEEC23BA7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 y="0"/>
            <a:ext cx="12077699" cy="6858000"/>
          </a:xfrm>
        </p:spPr>
      </p:pic>
    </p:spTree>
    <p:extLst>
      <p:ext uri="{BB962C8B-B14F-4D97-AF65-F5344CB8AC3E}">
        <p14:creationId xmlns:p14="http://schemas.microsoft.com/office/powerpoint/2010/main" val="2653891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8E72-3B78-47A2-A413-BA19C3D85A82}"/>
              </a:ext>
            </a:extLst>
          </p:cNvPr>
          <p:cNvSpPr>
            <a:spLocks noGrp="1"/>
          </p:cNvSpPr>
          <p:nvPr>
            <p:ph type="title"/>
          </p:nvPr>
        </p:nvSpPr>
        <p:spPr/>
        <p:txBody>
          <a:bodyPr/>
          <a:lstStyle/>
          <a:p>
            <a:r>
              <a:rPr lang="en-IN" dirty="0"/>
              <a:t>Fuzzy Connectives</a:t>
            </a:r>
          </a:p>
        </p:txBody>
      </p:sp>
      <p:sp>
        <p:nvSpPr>
          <p:cNvPr id="3" name="Content Placeholder 2">
            <a:extLst>
              <a:ext uri="{FF2B5EF4-FFF2-40B4-BE49-F238E27FC236}">
                <a16:creationId xmlns:a16="http://schemas.microsoft.com/office/drawing/2014/main" id="{A1FB9FD4-F47F-48FD-8A0C-21905BF366C7}"/>
              </a:ext>
            </a:extLst>
          </p:cNvPr>
          <p:cNvSpPr>
            <a:spLocks noGrp="1"/>
          </p:cNvSpPr>
          <p:nvPr>
            <p:ph idx="1"/>
          </p:nvPr>
        </p:nvSpPr>
        <p:spPr/>
        <p:txBody>
          <a:bodyPr/>
          <a:lstStyle/>
          <a:p>
            <a:r>
              <a:rPr lang="en-US" dirty="0"/>
              <a:t>Fuzzy logic similar to crisp logic supports the following connectives:</a:t>
            </a:r>
          </a:p>
          <a:p>
            <a:pPr marL="0" indent="0">
              <a:buNone/>
            </a:pPr>
            <a:endParaRPr lang="en-IN" dirty="0"/>
          </a:p>
          <a:p>
            <a:pPr marL="0" indent="0">
              <a:buNone/>
            </a:pPr>
            <a:r>
              <a:rPr lang="en-IN" dirty="0"/>
              <a:t>Negation : −</a:t>
            </a:r>
          </a:p>
          <a:p>
            <a:pPr marL="0" indent="0">
              <a:buNone/>
            </a:pPr>
            <a:r>
              <a:rPr lang="en-IN" dirty="0"/>
              <a:t>Disjunction :  or </a:t>
            </a:r>
          </a:p>
          <a:p>
            <a:pPr marL="0" indent="0">
              <a:buNone/>
            </a:pPr>
            <a:r>
              <a:rPr lang="en-IN" dirty="0"/>
              <a:t>Conjunction : and </a:t>
            </a:r>
          </a:p>
          <a:p>
            <a:pPr marL="0" indent="0">
              <a:buNone/>
            </a:pPr>
            <a:r>
              <a:rPr lang="en-IN" dirty="0"/>
              <a:t> Implication : =&gt;</a:t>
            </a:r>
          </a:p>
        </p:txBody>
      </p:sp>
    </p:spTree>
    <p:extLst>
      <p:ext uri="{BB962C8B-B14F-4D97-AF65-F5344CB8AC3E}">
        <p14:creationId xmlns:p14="http://schemas.microsoft.com/office/powerpoint/2010/main" val="4246388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E505-2567-4A67-AE5F-2CD5B207996D}"/>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31711A1-CD18-498C-9469-404016DCC4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023" t="31594" r="50723" b="41919"/>
          <a:stretch/>
        </p:blipFill>
        <p:spPr>
          <a:xfrm>
            <a:off x="1438276" y="1085851"/>
            <a:ext cx="9648824" cy="5181600"/>
          </a:xfrm>
        </p:spPr>
      </p:pic>
    </p:spTree>
    <p:extLst>
      <p:ext uri="{BB962C8B-B14F-4D97-AF65-F5344CB8AC3E}">
        <p14:creationId xmlns:p14="http://schemas.microsoft.com/office/powerpoint/2010/main" val="3277844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2429-39AE-4F0A-BF1B-62B5496F40F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42945B8-7341-4674-8FAD-C825974233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75" y="18207"/>
            <a:ext cx="11791949" cy="6715968"/>
          </a:xfrm>
        </p:spPr>
      </p:pic>
    </p:spTree>
    <p:extLst>
      <p:ext uri="{BB962C8B-B14F-4D97-AF65-F5344CB8AC3E}">
        <p14:creationId xmlns:p14="http://schemas.microsoft.com/office/powerpoint/2010/main" val="151868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57DB-EF59-4215-A084-B2CF2F3D163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82D3A1D-C80B-4BEA-878B-BB3063E95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5575" y="1885950"/>
            <a:ext cx="7620000" cy="4972050"/>
          </a:xfrm>
        </p:spPr>
      </p:pic>
    </p:spTree>
    <p:extLst>
      <p:ext uri="{BB962C8B-B14F-4D97-AF65-F5344CB8AC3E}">
        <p14:creationId xmlns:p14="http://schemas.microsoft.com/office/powerpoint/2010/main" val="3395312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48EA2-EC79-46D8-8A01-A6CAE6748FFF}"/>
              </a:ext>
            </a:extLst>
          </p:cNvPr>
          <p:cNvSpPr>
            <a:spLocks noGrp="1"/>
          </p:cNvSpPr>
          <p:nvPr>
            <p:ph type="title"/>
          </p:nvPr>
        </p:nvSpPr>
        <p:spPr/>
        <p:txBody>
          <a:bodyPr/>
          <a:lstStyle/>
          <a:p>
            <a:r>
              <a:rPr lang="en-IN" dirty="0"/>
              <a:t>Fuzzy Quantifiers</a:t>
            </a:r>
          </a:p>
        </p:txBody>
      </p:sp>
      <p:sp>
        <p:nvSpPr>
          <p:cNvPr id="3" name="Content Placeholder 2">
            <a:extLst>
              <a:ext uri="{FF2B5EF4-FFF2-40B4-BE49-F238E27FC236}">
                <a16:creationId xmlns:a16="http://schemas.microsoft.com/office/drawing/2014/main" id="{9D455FD7-776E-4094-832B-5787048EE947}"/>
              </a:ext>
            </a:extLst>
          </p:cNvPr>
          <p:cNvSpPr>
            <a:spLocks noGrp="1"/>
          </p:cNvSpPr>
          <p:nvPr>
            <p:ph idx="1"/>
          </p:nvPr>
        </p:nvSpPr>
        <p:spPr/>
        <p:txBody>
          <a:bodyPr/>
          <a:lstStyle/>
          <a:p>
            <a:r>
              <a:rPr lang="en-US" dirty="0"/>
              <a:t>Just as in crisp logic where predicates are quantified by quantifiers, fuzzy logic propositions are also quantified by fuzzy quantifiers. There are two classes of fuzzy quantifiers such as:</a:t>
            </a:r>
          </a:p>
          <a:p>
            <a:pPr lvl="1"/>
            <a:r>
              <a:rPr lang="fr-FR" dirty="0"/>
              <a:t>Absolute quantifiers </a:t>
            </a:r>
          </a:p>
          <a:p>
            <a:pPr lvl="1"/>
            <a:r>
              <a:rPr lang="fr-FR" dirty="0"/>
              <a:t>Relative quantifiers</a:t>
            </a:r>
            <a:endParaRPr lang="en-IN" dirty="0"/>
          </a:p>
          <a:p>
            <a:pPr marL="457200" lvl="1" indent="0">
              <a:buNone/>
            </a:pPr>
            <a:r>
              <a:rPr lang="en-US" dirty="0"/>
              <a:t>While absolute quantifiers are defined over Ʀ, relative quantifiers are defined over (0-1)</a:t>
            </a:r>
            <a:endParaRPr lang="en-IN" dirty="0"/>
          </a:p>
        </p:txBody>
      </p:sp>
    </p:spTree>
    <p:extLst>
      <p:ext uri="{BB962C8B-B14F-4D97-AF65-F5344CB8AC3E}">
        <p14:creationId xmlns:p14="http://schemas.microsoft.com/office/powerpoint/2010/main" val="866558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04AE-BB6E-4B46-9BED-1F4158F5199B}"/>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1BA87B94-805B-4EDB-87FC-FFB82F8FB3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97" y="2162176"/>
            <a:ext cx="10803872" cy="4143374"/>
          </a:xfrm>
        </p:spPr>
      </p:pic>
    </p:spTree>
    <p:extLst>
      <p:ext uri="{BB962C8B-B14F-4D97-AF65-F5344CB8AC3E}">
        <p14:creationId xmlns:p14="http://schemas.microsoft.com/office/powerpoint/2010/main" val="675209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1B3BC-FCD5-484C-AB17-988A90765179}"/>
              </a:ext>
            </a:extLst>
          </p:cNvPr>
          <p:cNvSpPr>
            <a:spLocks noGrp="1"/>
          </p:cNvSpPr>
          <p:nvPr>
            <p:ph type="title"/>
          </p:nvPr>
        </p:nvSpPr>
        <p:spPr/>
        <p:txBody>
          <a:bodyPr/>
          <a:lstStyle/>
          <a:p>
            <a:r>
              <a:rPr lang="en-IN" dirty="0"/>
              <a:t>Fuzzy Inference</a:t>
            </a:r>
          </a:p>
        </p:txBody>
      </p:sp>
      <p:sp>
        <p:nvSpPr>
          <p:cNvPr id="3" name="Content Placeholder 2">
            <a:extLst>
              <a:ext uri="{FF2B5EF4-FFF2-40B4-BE49-F238E27FC236}">
                <a16:creationId xmlns:a16="http://schemas.microsoft.com/office/drawing/2014/main" id="{4268D854-6B24-4B70-99DD-D8688DFDF18E}"/>
              </a:ext>
            </a:extLst>
          </p:cNvPr>
          <p:cNvSpPr>
            <a:spLocks noGrp="1"/>
          </p:cNvSpPr>
          <p:nvPr>
            <p:ph idx="1"/>
          </p:nvPr>
        </p:nvSpPr>
        <p:spPr/>
        <p:txBody>
          <a:bodyPr/>
          <a:lstStyle/>
          <a:p>
            <a:r>
              <a:rPr lang="en-US" dirty="0"/>
              <a:t>Fuzzy inference also referred to as approximate reasoning refers to computational procedures used for evaluating linguistic descriptions. The two important inferring procedures are </a:t>
            </a:r>
          </a:p>
          <a:p>
            <a:pPr lvl="1"/>
            <a:r>
              <a:rPr lang="en-IN" dirty="0"/>
              <a:t>Generalized Modus Ponens (GMP)</a:t>
            </a:r>
          </a:p>
          <a:p>
            <a:pPr lvl="1"/>
            <a:r>
              <a:rPr lang="en-IN" dirty="0"/>
              <a:t>Generalized Modus Tollens (GMT)</a:t>
            </a:r>
          </a:p>
          <a:p>
            <a:pPr lvl="1"/>
            <a:endParaRPr lang="en-IN" dirty="0"/>
          </a:p>
        </p:txBody>
      </p:sp>
    </p:spTree>
    <p:extLst>
      <p:ext uri="{BB962C8B-B14F-4D97-AF65-F5344CB8AC3E}">
        <p14:creationId xmlns:p14="http://schemas.microsoft.com/office/powerpoint/2010/main" val="1073941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6115-4917-4054-AC86-41CFD282F81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10B22CC-B02C-4FF5-A150-32A6DA2717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86312"/>
            <a:ext cx="12030074" cy="6649012"/>
          </a:xfrm>
        </p:spPr>
      </p:pic>
    </p:spTree>
    <p:extLst>
      <p:ext uri="{BB962C8B-B14F-4D97-AF65-F5344CB8AC3E}">
        <p14:creationId xmlns:p14="http://schemas.microsoft.com/office/powerpoint/2010/main" val="563274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BF92-029F-4E5E-AA2D-F6AC0EA0469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BE14547-9E66-4D31-9739-7F264A880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22" y="0"/>
            <a:ext cx="12163578" cy="6579220"/>
          </a:xfrm>
        </p:spPr>
      </p:pic>
    </p:spTree>
    <p:extLst>
      <p:ext uri="{BB962C8B-B14F-4D97-AF65-F5344CB8AC3E}">
        <p14:creationId xmlns:p14="http://schemas.microsoft.com/office/powerpoint/2010/main" val="1712940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4E49-98CA-4C3A-8733-B4519816180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E3A1C9C-AC73-483C-AF16-BB8B588D08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117" y="142977"/>
            <a:ext cx="11396546" cy="6469696"/>
          </a:xfrm>
        </p:spPr>
      </p:pic>
    </p:spTree>
    <p:extLst>
      <p:ext uri="{BB962C8B-B14F-4D97-AF65-F5344CB8AC3E}">
        <p14:creationId xmlns:p14="http://schemas.microsoft.com/office/powerpoint/2010/main" val="280708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25EF30-04C5-431C-881C-2108A2197BB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1517"/>
          <a:stretch/>
        </p:blipFill>
        <p:spPr>
          <a:xfrm>
            <a:off x="1095374" y="1104900"/>
            <a:ext cx="9725025" cy="4038600"/>
          </a:xfrm>
        </p:spPr>
      </p:pic>
    </p:spTree>
    <p:extLst>
      <p:ext uri="{BB962C8B-B14F-4D97-AF65-F5344CB8AC3E}">
        <p14:creationId xmlns:p14="http://schemas.microsoft.com/office/powerpoint/2010/main" val="3495947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9EC0-A564-463B-936C-53916DADE30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42E3A03-9D74-445D-B852-15E2E04A8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872" y="365125"/>
            <a:ext cx="11980127" cy="6127750"/>
          </a:xfrm>
        </p:spPr>
      </p:pic>
    </p:spTree>
    <p:extLst>
      <p:ext uri="{BB962C8B-B14F-4D97-AF65-F5344CB8AC3E}">
        <p14:creationId xmlns:p14="http://schemas.microsoft.com/office/powerpoint/2010/main" val="1959104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808F-1AE2-49E9-80C6-4801C142B10E}"/>
              </a:ext>
            </a:extLst>
          </p:cNvPr>
          <p:cNvSpPr>
            <a:spLocks noGrp="1"/>
          </p:cNvSpPr>
          <p:nvPr>
            <p:ph type="title"/>
          </p:nvPr>
        </p:nvSpPr>
        <p:spPr/>
        <p:txBody>
          <a:bodyPr/>
          <a:lstStyle/>
          <a:p>
            <a:r>
              <a:rPr lang="en-IN" dirty="0"/>
              <a:t>Fuzzy Rule Based System</a:t>
            </a:r>
          </a:p>
        </p:txBody>
      </p:sp>
      <p:sp>
        <p:nvSpPr>
          <p:cNvPr id="3" name="Content Placeholder 2">
            <a:extLst>
              <a:ext uri="{FF2B5EF4-FFF2-40B4-BE49-F238E27FC236}">
                <a16:creationId xmlns:a16="http://schemas.microsoft.com/office/drawing/2014/main" id="{0833D992-C5A5-4CA7-9AF8-3A8EE2FF84E1}"/>
              </a:ext>
            </a:extLst>
          </p:cNvPr>
          <p:cNvSpPr>
            <a:spLocks noGrp="1"/>
          </p:cNvSpPr>
          <p:nvPr>
            <p:ph idx="1"/>
          </p:nvPr>
        </p:nvSpPr>
        <p:spPr/>
        <p:txBody>
          <a:bodyPr/>
          <a:lstStyle/>
          <a:p>
            <a:r>
              <a:rPr lang="en-US" dirty="0"/>
              <a:t>Fuzzy linguistic descriptions are formal representations of systems made through fuzzy IF-THEN rules. They encode knowledge about a system in statements of the form-</a:t>
            </a:r>
          </a:p>
          <a:p>
            <a:pPr marL="0" indent="0">
              <a:buNone/>
            </a:pPr>
            <a:r>
              <a:rPr lang="en-US" dirty="0"/>
              <a:t>IF (a set of conditions) are satisfied THEN (a set of consequents) can be inferred. Fuzzy IF-THEN rules are coded in the form.</a:t>
            </a:r>
          </a:p>
        </p:txBody>
      </p:sp>
      <p:pic>
        <p:nvPicPr>
          <p:cNvPr id="5" name="Picture 4">
            <a:extLst>
              <a:ext uri="{FF2B5EF4-FFF2-40B4-BE49-F238E27FC236}">
                <a16:creationId xmlns:a16="http://schemas.microsoft.com/office/drawing/2014/main" id="{8D2B730F-F3C3-449D-81B7-D6F72FD8B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8867">
            <a:off x="1628165" y="4224257"/>
            <a:ext cx="8745170" cy="1152686"/>
          </a:xfrm>
          <a:prstGeom prst="rect">
            <a:avLst/>
          </a:prstGeom>
        </p:spPr>
      </p:pic>
    </p:spTree>
    <p:extLst>
      <p:ext uri="{BB962C8B-B14F-4D97-AF65-F5344CB8AC3E}">
        <p14:creationId xmlns:p14="http://schemas.microsoft.com/office/powerpoint/2010/main" val="3710287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C998D8-ECA2-4E2C-A66E-7950F65D3B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3931">
            <a:off x="1728178" y="206731"/>
            <a:ext cx="8735644" cy="2591162"/>
          </a:xfrm>
        </p:spPr>
      </p:pic>
      <p:pic>
        <p:nvPicPr>
          <p:cNvPr id="7" name="Picture 6">
            <a:extLst>
              <a:ext uri="{FF2B5EF4-FFF2-40B4-BE49-F238E27FC236}">
                <a16:creationId xmlns:a16="http://schemas.microsoft.com/office/drawing/2014/main" id="{15E03531-9EE0-4B71-8BA9-817C9D94D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467" y="2633452"/>
            <a:ext cx="8707065" cy="3019846"/>
          </a:xfrm>
          <a:prstGeom prst="rect">
            <a:avLst/>
          </a:prstGeom>
        </p:spPr>
      </p:pic>
    </p:spTree>
    <p:extLst>
      <p:ext uri="{BB962C8B-B14F-4D97-AF65-F5344CB8AC3E}">
        <p14:creationId xmlns:p14="http://schemas.microsoft.com/office/powerpoint/2010/main" val="4109264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AF49-DCEF-49A8-AF2F-3982829E5D7B}"/>
              </a:ext>
            </a:extLst>
          </p:cNvPr>
          <p:cNvSpPr>
            <a:spLocks noGrp="1"/>
          </p:cNvSpPr>
          <p:nvPr>
            <p:ph type="title"/>
          </p:nvPr>
        </p:nvSpPr>
        <p:spPr/>
        <p:txBody>
          <a:bodyPr/>
          <a:lstStyle/>
          <a:p>
            <a:r>
              <a:rPr lang="en-IN" dirty="0"/>
              <a:t>Defuzzification</a:t>
            </a:r>
          </a:p>
        </p:txBody>
      </p:sp>
      <p:sp>
        <p:nvSpPr>
          <p:cNvPr id="3" name="Content Placeholder 2">
            <a:extLst>
              <a:ext uri="{FF2B5EF4-FFF2-40B4-BE49-F238E27FC236}">
                <a16:creationId xmlns:a16="http://schemas.microsoft.com/office/drawing/2014/main" id="{389A0471-4342-4E13-8B66-D5D356833E4A}"/>
              </a:ext>
            </a:extLst>
          </p:cNvPr>
          <p:cNvSpPr>
            <a:spLocks noGrp="1"/>
          </p:cNvSpPr>
          <p:nvPr>
            <p:ph idx="1"/>
          </p:nvPr>
        </p:nvSpPr>
        <p:spPr>
          <a:xfrm>
            <a:off x="838200" y="2943225"/>
            <a:ext cx="10515600" cy="3233738"/>
          </a:xfrm>
        </p:spPr>
        <p:txBody>
          <a:bodyPr/>
          <a:lstStyle/>
          <a:p>
            <a:r>
              <a:rPr lang="en-US" dirty="0"/>
              <a:t>In many situations, for a system whose output is fuzzy, it is easier to take a crisp decision if the output is represented as a single scalar quantity. This conversion of a fuzzy set to single crisp value is called defuzzification and is the reverse process of fuzzification</a:t>
            </a:r>
            <a:endParaRPr lang="en-IN" dirty="0"/>
          </a:p>
          <a:p>
            <a:endParaRPr lang="en-IN" dirty="0"/>
          </a:p>
        </p:txBody>
      </p:sp>
    </p:spTree>
    <p:extLst>
      <p:ext uri="{BB962C8B-B14F-4D97-AF65-F5344CB8AC3E}">
        <p14:creationId xmlns:p14="http://schemas.microsoft.com/office/powerpoint/2010/main" val="3584776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FE4B-262E-493A-A676-82FD9135CAD1}"/>
              </a:ext>
            </a:extLst>
          </p:cNvPr>
          <p:cNvSpPr>
            <a:spLocks noGrp="1"/>
          </p:cNvSpPr>
          <p:nvPr>
            <p:ph type="title"/>
          </p:nvPr>
        </p:nvSpPr>
        <p:spPr/>
        <p:txBody>
          <a:bodyPr/>
          <a:lstStyle/>
          <a:p>
            <a:r>
              <a:rPr lang="en-IN" dirty="0"/>
              <a:t>Defuzzification Methods</a:t>
            </a:r>
          </a:p>
        </p:txBody>
      </p:sp>
      <p:sp>
        <p:nvSpPr>
          <p:cNvPr id="3" name="Content Placeholder 2">
            <a:extLst>
              <a:ext uri="{FF2B5EF4-FFF2-40B4-BE49-F238E27FC236}">
                <a16:creationId xmlns:a16="http://schemas.microsoft.com/office/drawing/2014/main" id="{AD5B9123-B4F4-4047-A859-A05360944C92}"/>
              </a:ext>
            </a:extLst>
          </p:cNvPr>
          <p:cNvSpPr>
            <a:spLocks noGrp="1"/>
          </p:cNvSpPr>
          <p:nvPr>
            <p:ph idx="1"/>
          </p:nvPr>
        </p:nvSpPr>
        <p:spPr/>
        <p:txBody>
          <a:bodyPr/>
          <a:lstStyle/>
          <a:p>
            <a:r>
              <a:rPr lang="en-IN" dirty="0"/>
              <a:t>Centroid Method</a:t>
            </a:r>
          </a:p>
          <a:p>
            <a:pPr lvl="1"/>
            <a:r>
              <a:rPr lang="en-US" dirty="0"/>
              <a:t>Also known as the center of gravity or the center of area method, it obtains the center of area (x*) occupied by the fuzzy set. It is given by the expression</a:t>
            </a:r>
          </a:p>
          <a:p>
            <a:pPr marL="457200" lvl="1" indent="0">
              <a:buNone/>
            </a:pPr>
            <a:r>
              <a:rPr lang="en-US" dirty="0"/>
              <a:t> </a:t>
            </a:r>
            <a:endParaRPr lang="en-IN" dirty="0"/>
          </a:p>
          <a:p>
            <a:endParaRPr lang="en-IN" dirty="0"/>
          </a:p>
        </p:txBody>
      </p:sp>
      <p:pic>
        <p:nvPicPr>
          <p:cNvPr id="5" name="Picture 4">
            <a:extLst>
              <a:ext uri="{FF2B5EF4-FFF2-40B4-BE49-F238E27FC236}">
                <a16:creationId xmlns:a16="http://schemas.microsoft.com/office/drawing/2014/main" id="{06C6343A-3D43-430F-A4B6-03BB79E57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178" y="3048000"/>
            <a:ext cx="8735644" cy="3028950"/>
          </a:xfrm>
          <a:prstGeom prst="rect">
            <a:avLst/>
          </a:prstGeom>
        </p:spPr>
      </p:pic>
    </p:spTree>
    <p:extLst>
      <p:ext uri="{BB962C8B-B14F-4D97-AF65-F5344CB8AC3E}">
        <p14:creationId xmlns:p14="http://schemas.microsoft.com/office/powerpoint/2010/main" val="4038109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AEEAC7-15BC-47C2-AC5A-0A368AE2AC27}"/>
              </a:ext>
            </a:extLst>
          </p:cNvPr>
          <p:cNvSpPr>
            <a:spLocks noGrp="1"/>
          </p:cNvSpPr>
          <p:nvPr>
            <p:ph idx="1"/>
          </p:nvPr>
        </p:nvSpPr>
        <p:spPr>
          <a:xfrm>
            <a:off x="838200" y="273050"/>
            <a:ext cx="10515600" cy="4351338"/>
          </a:xfrm>
        </p:spPr>
        <p:txBody>
          <a:bodyPr/>
          <a:lstStyle/>
          <a:p>
            <a:r>
              <a:rPr lang="en-IN" dirty="0"/>
              <a:t>Centre of Sums</a:t>
            </a:r>
          </a:p>
          <a:p>
            <a:pPr lvl="1"/>
            <a:r>
              <a:rPr lang="en-US" dirty="0"/>
              <a:t>In the centroid method, the overlapping area is counted once whereas in center of sums, the overlapping arca is counted twice. COS builds the resultant membership function by taking the algebraic sum of outputs from each of the contributing fuzzy sets A’</a:t>
            </a:r>
            <a:r>
              <a:rPr lang="en-US" baseline="-25000" dirty="0"/>
              <a:t>1</a:t>
            </a:r>
            <a:r>
              <a:rPr lang="en-US" dirty="0"/>
              <a:t>, A’</a:t>
            </a:r>
            <a:r>
              <a:rPr lang="en-US" baseline="-25000" dirty="0"/>
              <a:t>2</a:t>
            </a:r>
            <a:r>
              <a:rPr lang="en-US" dirty="0"/>
              <a:t>., etc. The Defuzzified value x * is given by</a:t>
            </a:r>
            <a:endParaRPr lang="en-IN" dirty="0"/>
          </a:p>
          <a:p>
            <a:endParaRPr lang="en-IN" dirty="0"/>
          </a:p>
        </p:txBody>
      </p:sp>
      <p:pic>
        <p:nvPicPr>
          <p:cNvPr id="5" name="Picture 4">
            <a:extLst>
              <a:ext uri="{FF2B5EF4-FFF2-40B4-BE49-F238E27FC236}">
                <a16:creationId xmlns:a16="http://schemas.microsoft.com/office/drawing/2014/main" id="{8817201A-6AFD-4D55-A3A6-C19A747F1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362" y="2747794"/>
            <a:ext cx="8421275" cy="2410161"/>
          </a:xfrm>
          <a:prstGeom prst="rect">
            <a:avLst/>
          </a:prstGeom>
        </p:spPr>
      </p:pic>
    </p:spTree>
    <p:extLst>
      <p:ext uri="{BB962C8B-B14F-4D97-AF65-F5344CB8AC3E}">
        <p14:creationId xmlns:p14="http://schemas.microsoft.com/office/powerpoint/2010/main" val="2373407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6848-F606-4970-BD3A-A138D25A585E}"/>
              </a:ext>
            </a:extLst>
          </p:cNvPr>
          <p:cNvSpPr>
            <a:spLocks noGrp="1"/>
          </p:cNvSpPr>
          <p:nvPr>
            <p:ph type="title"/>
          </p:nvPr>
        </p:nvSpPr>
        <p:spPr/>
        <p:txBody>
          <a:bodyPr/>
          <a:lstStyle/>
          <a:p>
            <a:endParaRPr lang="en-IN"/>
          </a:p>
        </p:txBody>
      </p:sp>
      <p:pic>
        <p:nvPicPr>
          <p:cNvPr id="13" name="Content Placeholder 12">
            <a:extLst>
              <a:ext uri="{FF2B5EF4-FFF2-40B4-BE49-F238E27FC236}">
                <a16:creationId xmlns:a16="http://schemas.microsoft.com/office/drawing/2014/main" id="{81434E70-1216-4577-92EF-D8B0D5E76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524" y="365125"/>
            <a:ext cx="10582275" cy="4981575"/>
          </a:xfrm>
        </p:spPr>
      </p:pic>
    </p:spTree>
    <p:extLst>
      <p:ext uri="{BB962C8B-B14F-4D97-AF65-F5344CB8AC3E}">
        <p14:creationId xmlns:p14="http://schemas.microsoft.com/office/powerpoint/2010/main" val="248926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3835B-F8D6-4B07-BA88-F6C79AEC0EC9}"/>
              </a:ext>
            </a:extLst>
          </p:cNvPr>
          <p:cNvSpPr>
            <a:spLocks noGrp="1"/>
          </p:cNvSpPr>
          <p:nvPr>
            <p:ph idx="1"/>
          </p:nvPr>
        </p:nvSpPr>
        <p:spPr>
          <a:xfrm>
            <a:off x="838200" y="320675"/>
            <a:ext cx="10515600" cy="4351338"/>
          </a:xfrm>
        </p:spPr>
        <p:txBody>
          <a:bodyPr/>
          <a:lstStyle/>
          <a:p>
            <a:r>
              <a:rPr lang="en-IN" dirty="0"/>
              <a:t>Mean of maxima</a:t>
            </a:r>
            <a:endParaRPr lang="en-US" dirty="0"/>
          </a:p>
          <a:p>
            <a:pPr lvl="1"/>
            <a:r>
              <a:rPr lang="en-US" dirty="0"/>
              <a:t>One simple way of defuzzifying the output is to take the crisp value with the highest degree of membership. In cases with more than one element having the maximum value, the mean value of the maxima is taken. The equation of the defuzzified value x* is given by</a:t>
            </a:r>
            <a:endParaRPr lang="en-IN" dirty="0"/>
          </a:p>
        </p:txBody>
      </p:sp>
      <p:pic>
        <p:nvPicPr>
          <p:cNvPr id="5" name="Picture 4">
            <a:extLst>
              <a:ext uri="{FF2B5EF4-FFF2-40B4-BE49-F238E27FC236}">
                <a16:creationId xmlns:a16="http://schemas.microsoft.com/office/drawing/2014/main" id="{C67DA848-D94D-4E1D-8F4C-CBE022CEB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642" y="2195291"/>
            <a:ext cx="8707065" cy="3172268"/>
          </a:xfrm>
          <a:prstGeom prst="rect">
            <a:avLst/>
          </a:prstGeom>
        </p:spPr>
      </p:pic>
    </p:spTree>
    <p:extLst>
      <p:ext uri="{BB962C8B-B14F-4D97-AF65-F5344CB8AC3E}">
        <p14:creationId xmlns:p14="http://schemas.microsoft.com/office/powerpoint/2010/main" val="1321185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046E-C454-4049-A602-0390BA7C624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0DA664B-9385-4951-B796-1C4CB2A992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01" y="180975"/>
            <a:ext cx="11344274" cy="5995988"/>
          </a:xfrm>
        </p:spPr>
      </p:pic>
    </p:spTree>
    <p:extLst>
      <p:ext uri="{BB962C8B-B14F-4D97-AF65-F5344CB8AC3E}">
        <p14:creationId xmlns:p14="http://schemas.microsoft.com/office/powerpoint/2010/main" val="3032034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6F1D-98AE-4FB0-97D9-0FFF9703A89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4539EC1-0165-4BDC-BAF5-E7E362374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5125"/>
            <a:ext cx="11944350" cy="5317566"/>
          </a:xfrm>
        </p:spPr>
      </p:pic>
    </p:spTree>
    <p:extLst>
      <p:ext uri="{BB962C8B-B14F-4D97-AF65-F5344CB8AC3E}">
        <p14:creationId xmlns:p14="http://schemas.microsoft.com/office/powerpoint/2010/main" val="199019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AE50C5-2CDA-4653-842B-68D9BBC6C4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150" y="714375"/>
            <a:ext cx="9848850" cy="5462588"/>
          </a:xfrm>
        </p:spPr>
      </p:pic>
    </p:spTree>
    <p:extLst>
      <p:ext uri="{BB962C8B-B14F-4D97-AF65-F5344CB8AC3E}">
        <p14:creationId xmlns:p14="http://schemas.microsoft.com/office/powerpoint/2010/main" val="276166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08C2-E941-4B3A-9873-F2CA2080E66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5E021F3-A7B3-4D0E-8AC2-B59A574560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6" y="219075"/>
            <a:ext cx="11763374" cy="6273800"/>
          </a:xfrm>
        </p:spPr>
      </p:pic>
    </p:spTree>
    <p:extLst>
      <p:ext uri="{BB962C8B-B14F-4D97-AF65-F5344CB8AC3E}">
        <p14:creationId xmlns:p14="http://schemas.microsoft.com/office/powerpoint/2010/main" val="4120942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93FD-79C6-4E82-958B-D80A130770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4E0D54-7C99-4842-9BB2-F611BE4A497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12117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0DBE-DB96-4371-8BFB-2F2AD1F1DEBB}"/>
              </a:ext>
            </a:extLst>
          </p:cNvPr>
          <p:cNvSpPr>
            <a:spLocks noGrp="1"/>
          </p:cNvSpPr>
          <p:nvPr>
            <p:ph type="title"/>
          </p:nvPr>
        </p:nvSpPr>
        <p:spPr/>
        <p:txBody>
          <a:bodyPr/>
          <a:lstStyle/>
          <a:p>
            <a:r>
              <a:rPr lang="en-IN" dirty="0"/>
              <a:t>Application</a:t>
            </a:r>
          </a:p>
        </p:txBody>
      </p:sp>
      <p:sp>
        <p:nvSpPr>
          <p:cNvPr id="3" name="Content Placeholder 2">
            <a:extLst>
              <a:ext uri="{FF2B5EF4-FFF2-40B4-BE49-F238E27FC236}">
                <a16:creationId xmlns:a16="http://schemas.microsoft.com/office/drawing/2014/main" id="{7F6C9CD5-CFC4-4063-BD7F-16DC1E41879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6798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7CD49F-5119-4FEF-BA59-2E2D2A115E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359"/>
          <a:stretch/>
        </p:blipFill>
        <p:spPr>
          <a:xfrm>
            <a:off x="1247775" y="647700"/>
            <a:ext cx="9686925" cy="5343525"/>
          </a:xfrm>
        </p:spPr>
      </p:pic>
    </p:spTree>
    <p:extLst>
      <p:ext uri="{BB962C8B-B14F-4D97-AF65-F5344CB8AC3E}">
        <p14:creationId xmlns:p14="http://schemas.microsoft.com/office/powerpoint/2010/main" val="870037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28C2B5-9A94-4DE4-8527-79532DACD1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5451" y="438150"/>
            <a:ext cx="8639174" cy="6067425"/>
          </a:xfrm>
        </p:spPr>
      </p:pic>
    </p:spTree>
    <p:extLst>
      <p:ext uri="{BB962C8B-B14F-4D97-AF65-F5344CB8AC3E}">
        <p14:creationId xmlns:p14="http://schemas.microsoft.com/office/powerpoint/2010/main" val="98585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E4CF17-416F-4BA6-86EE-39B57AABD3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475" y="533400"/>
            <a:ext cx="10287000" cy="5972175"/>
          </a:xfrm>
        </p:spPr>
      </p:pic>
    </p:spTree>
    <p:extLst>
      <p:ext uri="{BB962C8B-B14F-4D97-AF65-F5344CB8AC3E}">
        <p14:creationId xmlns:p14="http://schemas.microsoft.com/office/powerpoint/2010/main" val="180715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230296-0445-4634-BBC5-7E1E14A260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381000"/>
            <a:ext cx="9896475" cy="6115050"/>
          </a:xfrm>
        </p:spPr>
      </p:pic>
    </p:spTree>
    <p:extLst>
      <p:ext uri="{BB962C8B-B14F-4D97-AF65-F5344CB8AC3E}">
        <p14:creationId xmlns:p14="http://schemas.microsoft.com/office/powerpoint/2010/main" val="1051713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761BD9-C7D8-4F52-9170-EAAEF0A182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675" y="685800"/>
            <a:ext cx="9810750" cy="5781675"/>
          </a:xfrm>
        </p:spPr>
      </p:pic>
    </p:spTree>
    <p:extLst>
      <p:ext uri="{BB962C8B-B14F-4D97-AF65-F5344CB8AC3E}">
        <p14:creationId xmlns:p14="http://schemas.microsoft.com/office/powerpoint/2010/main" val="2640124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952</Words>
  <Application>Microsoft Office PowerPoint</Application>
  <PresentationFormat>Widescreen</PresentationFormat>
  <Paragraphs>69</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Microsoft GothicNeo</vt:lpstr>
      <vt:lpstr>Arial</vt:lpstr>
      <vt:lpstr>Calibri</vt:lpstr>
      <vt:lpstr>Calibri Light</vt:lpstr>
      <vt:lpstr>Office Theme</vt:lpstr>
      <vt:lpstr>Fuzzy vs Crisp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Fuzzy Set Operation Examples </vt:lpstr>
      <vt:lpstr> </vt:lpstr>
      <vt:lpstr>PowerPoint Presentation</vt:lpstr>
      <vt:lpstr>PowerPoint Presentation</vt:lpstr>
      <vt:lpstr>PowerPoint Presentation</vt:lpstr>
      <vt:lpstr>Fuzzy Logic</vt:lpstr>
      <vt:lpstr>Fuzzy Propositions</vt:lpstr>
      <vt:lpstr>Fuzzy Connectives</vt:lpstr>
      <vt:lpstr>PowerPoint Presentation</vt:lpstr>
      <vt:lpstr>PowerPoint Presentation</vt:lpstr>
      <vt:lpstr>PowerPoint Presentation</vt:lpstr>
      <vt:lpstr>Fuzzy Quantifiers</vt:lpstr>
      <vt:lpstr>PowerPoint Presentation</vt:lpstr>
      <vt:lpstr>Fuzzy Inference</vt:lpstr>
      <vt:lpstr>PowerPoint Presentation</vt:lpstr>
      <vt:lpstr>PowerPoint Presentation</vt:lpstr>
      <vt:lpstr>PowerPoint Presentation</vt:lpstr>
      <vt:lpstr>PowerPoint Presentation</vt:lpstr>
      <vt:lpstr>Fuzzy Rule Based System</vt:lpstr>
      <vt:lpstr>PowerPoint Presentation</vt:lpstr>
      <vt:lpstr>Defuzzification</vt:lpstr>
      <vt:lpstr>Defuzzification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Fuzzy vs Crisp</dc:title>
  <dc:creator>Md Imran Hussain</dc:creator>
  <cp:lastModifiedBy>Md Imran Hussain</cp:lastModifiedBy>
  <cp:revision>36</cp:revision>
  <dcterms:created xsi:type="dcterms:W3CDTF">2021-09-26T17:10:40Z</dcterms:created>
  <dcterms:modified xsi:type="dcterms:W3CDTF">2021-10-02T06:55:15Z</dcterms:modified>
</cp:coreProperties>
</file>